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5" r:id="rId5"/>
  </p:sldMasterIdLst>
  <p:notesMasterIdLst>
    <p:notesMasterId r:id="rId9"/>
  </p:notesMasterIdLst>
  <p:handoutMasterIdLst>
    <p:handoutMasterId r:id="rId10"/>
  </p:handoutMasterIdLst>
  <p:sldIdLst>
    <p:sldId id="303" r:id="rId6"/>
    <p:sldId id="2147377729" r:id="rId7"/>
    <p:sldId id="2147377731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EEA0484-F180-6EBC-0E55-1F0FC298DB68}" name="QC(MK)" initials="QC" userId="QC(MK)" providerId="None"/>
  <p188:author id="{A82A7EEB-9B7B-E2C7-6F91-659F2C138F8B}" name="Rajeev-QC" initials="RK" userId="Rajeev-QC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207" autoAdjust="0"/>
    <p:restoredTop sz="94679" autoAdjust="0"/>
  </p:normalViewPr>
  <p:slideViewPr>
    <p:cSldViewPr snapToGrid="0">
      <p:cViewPr varScale="1">
        <p:scale>
          <a:sx n="128" d="100"/>
          <a:sy n="128" d="100"/>
        </p:scale>
        <p:origin x="108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4496" y="18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8/10/relationships/authors" Target="author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34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2449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71643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426464"/>
            <a:ext cx="11432977" cy="5128447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61239"/>
            <a:ext cx="11432977" cy="4585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Rectangle 16">
            <a:extLst>
              <a:ext uri="{FF2B5EF4-FFF2-40B4-BE49-F238E27FC236}">
                <a16:creationId xmlns:a16="http://schemas.microsoft.com/office/drawing/2014/main" id="{1075C39A-F04D-237C-AD3F-FB8F3DD9963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</p:spTree>
    <p:extLst>
      <p:ext uri="{BB962C8B-B14F-4D97-AF65-F5344CB8AC3E}">
        <p14:creationId xmlns:p14="http://schemas.microsoft.com/office/powerpoint/2010/main" val="7123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18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>
                <a:solidFill>
                  <a:srgbClr val="0000FF"/>
                </a:solidFill>
                <a:latin typeface="Arial "/>
              </a:rPr>
              <a:t>TSG SA Meeting #SP-102</a:t>
            </a:r>
          </a:p>
          <a:p>
            <a:pPr eaLnBrk="1" hangingPunct="1">
              <a:defRPr/>
            </a:pPr>
            <a:r>
              <a:rPr lang="sv-SE" altLang="en-US" sz="1200" b="1" dirty="0">
                <a:solidFill>
                  <a:srgbClr val="0000FF"/>
                </a:solidFill>
                <a:latin typeface="Arial "/>
              </a:rPr>
              <a:t>11 - 16 Dec 2023, Edinburgh, UK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5" y="324481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SP-231663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2953048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6924847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292601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#SP-101</a:t>
            </a:r>
          </a:p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11 - 15 Sep 2023, Bengaluru, India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SP-230760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4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034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2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Apple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77838" y="2582614"/>
            <a:ext cx="11918691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Apple’s view on the Rel-19 SA2 package</a:t>
            </a: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D924A57-EE16-F23D-E82F-8896094820A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6111045"/>
              </p:ext>
            </p:extLst>
          </p:nvPr>
        </p:nvGraphicFramePr>
        <p:xfrm>
          <a:off x="464674" y="1062194"/>
          <a:ext cx="11528853" cy="5296680"/>
        </p:xfrm>
        <a:graphic>
          <a:graphicData uri="http://schemas.openxmlformats.org/drawingml/2006/table">
            <a:tbl>
              <a:tblPr/>
              <a:tblGrid>
                <a:gridCol w="1981819">
                  <a:extLst>
                    <a:ext uri="{9D8B030D-6E8A-4147-A177-3AD203B41FA5}">
                      <a16:colId xmlns:a16="http://schemas.microsoft.com/office/drawing/2014/main" val="3151208723"/>
                    </a:ext>
                  </a:extLst>
                </a:gridCol>
                <a:gridCol w="1283101">
                  <a:extLst>
                    <a:ext uri="{9D8B030D-6E8A-4147-A177-3AD203B41FA5}">
                      <a16:colId xmlns:a16="http://schemas.microsoft.com/office/drawing/2014/main" val="1541434207"/>
                    </a:ext>
                  </a:extLst>
                </a:gridCol>
                <a:gridCol w="673311">
                  <a:extLst>
                    <a:ext uri="{9D8B030D-6E8A-4147-A177-3AD203B41FA5}">
                      <a16:colId xmlns:a16="http://schemas.microsoft.com/office/drawing/2014/main" val="3626425808"/>
                    </a:ext>
                  </a:extLst>
                </a:gridCol>
                <a:gridCol w="717775">
                  <a:extLst>
                    <a:ext uri="{9D8B030D-6E8A-4147-A177-3AD203B41FA5}">
                      <a16:colId xmlns:a16="http://schemas.microsoft.com/office/drawing/2014/main" val="4039250614"/>
                    </a:ext>
                  </a:extLst>
                </a:gridCol>
                <a:gridCol w="647902">
                  <a:extLst>
                    <a:ext uri="{9D8B030D-6E8A-4147-A177-3AD203B41FA5}">
                      <a16:colId xmlns:a16="http://schemas.microsoft.com/office/drawing/2014/main" val="1474923732"/>
                    </a:ext>
                  </a:extLst>
                </a:gridCol>
                <a:gridCol w="1283101">
                  <a:extLst>
                    <a:ext uri="{9D8B030D-6E8A-4147-A177-3AD203B41FA5}">
                      <a16:colId xmlns:a16="http://schemas.microsoft.com/office/drawing/2014/main" val="2516746249"/>
                    </a:ext>
                  </a:extLst>
                </a:gridCol>
                <a:gridCol w="4941844">
                  <a:extLst>
                    <a:ext uri="{9D8B030D-6E8A-4147-A177-3AD203B41FA5}">
                      <a16:colId xmlns:a16="http://schemas.microsoft.com/office/drawing/2014/main" val="484125721"/>
                    </a:ext>
                  </a:extLst>
                </a:gridCol>
              </a:tblGrid>
              <a:tr h="438507">
                <a:tc>
                  <a:txBody>
                    <a:bodyPr/>
                    <a:lstStyle/>
                    <a:p>
                      <a:br>
                        <a:rPr lang="en-US" sz="1000">
                          <a:effectLst/>
                          <a:latin typeface="Helvetica" pitchFamily="2" charset="0"/>
                        </a:rPr>
                      </a:br>
                      <a:endParaRPr lang="en-US" sz="100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Status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Study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Norm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Total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RAN dependencies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Comments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740021"/>
                  </a:ext>
                </a:extLst>
              </a:tr>
              <a:tr h="213906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FS_5GSAT_ARCH_Ph3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 Approved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5.5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12.5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Yes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Scope as per SA#101 approved version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214325"/>
                  </a:ext>
                </a:extLst>
              </a:tr>
              <a:tr h="213906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FS_NG_RTC_Ph2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 Approved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6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5.5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11.5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No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Scope as per SA#101 approved version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236065"/>
                  </a:ext>
                </a:extLst>
              </a:tr>
              <a:tr h="213906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FS_XRM Ph2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 Approved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Helvetica Neue" panose="02000503000000020004" pitchFamily="2" charset="0"/>
                        </a:rPr>
                        <a:t>7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Helvetica Neue" panose="02000503000000020004" pitchFamily="2" charset="0"/>
                        </a:rPr>
                        <a:t>6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13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Yes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WT#1.3 is removed from SA#101 approved version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47166"/>
                  </a:ext>
                </a:extLst>
              </a:tr>
              <a:tr h="21390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FS_CNEES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 Approved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6.5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6.5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13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Yes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Scope as per SA#101 approved version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185378"/>
                  </a:ext>
                </a:extLst>
              </a:tr>
              <a:tr h="213906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FS_MPS4msg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 Approved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6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Maybe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Scope as per SA#101 approved version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0902760"/>
                  </a:ext>
                </a:extLst>
              </a:tr>
              <a:tr h="322021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FS_eEDGE_5GC_ph3</a:t>
                      </a:r>
                    </a:p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WT#1.1, WT#1.3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SA2 Approved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Helvetica Neue" panose="02000503000000020004" pitchFamily="2" charset="0"/>
                        </a:rPr>
                        <a:t>4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Helvetica Neue" panose="02000503000000020004" pitchFamily="2" charset="0"/>
                        </a:rPr>
                        <a:t>2.75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Helvetica Neue" panose="02000503000000020004" pitchFamily="2" charset="0"/>
                        </a:rPr>
                        <a:t>6.75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No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WT#3 is de-prioritized</a:t>
                      </a: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6706731"/>
                  </a:ext>
                </a:extLst>
              </a:tr>
              <a:tr h="322021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FS_UPEAS_Ph2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SA2 Approved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2.25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2.25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4.5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No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Scope as per SA#102 submission</a:t>
                      </a:r>
                      <a:br>
                        <a:rPr lang="en-US" sz="1000" dirty="0">
                          <a:effectLst/>
                          <a:latin typeface="Helvetica" pitchFamily="2" charset="0"/>
                        </a:rPr>
                      </a:b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940439"/>
                  </a:ext>
                </a:extLst>
              </a:tr>
              <a:tr h="322021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FS_5G_Femto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SA2 Approved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Yes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Scope as per SA#102 submission</a:t>
                      </a: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21529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FS_INSS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SA2 Approved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No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Scope as per SA#102 submission</a:t>
                      </a:r>
                    </a:p>
                    <a:p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178022"/>
                  </a:ext>
                </a:extLst>
              </a:tr>
              <a:tr h="322021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FS_ETM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SA2 Noted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2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4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No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Scope as per SA#102 submission</a:t>
                      </a:r>
                      <a:br>
                        <a:rPr lang="en-US" sz="1000" dirty="0">
                          <a:effectLst/>
                          <a:latin typeface="Helvetica" pitchFamily="2" charset="0"/>
                        </a:rPr>
                      </a:b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366112"/>
                  </a:ext>
                </a:extLst>
              </a:tr>
              <a:tr h="322021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FS_MASSS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SA2 Noted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7.25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6.75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14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Maybe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Scope as per SA#102 submission</a:t>
                      </a:r>
                      <a:br>
                        <a:rPr lang="en-US" sz="1000" dirty="0">
                          <a:effectLst/>
                          <a:latin typeface="Helvetica" pitchFamily="2" charset="0"/>
                        </a:rPr>
                      </a:b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407532"/>
                  </a:ext>
                </a:extLst>
              </a:tr>
              <a:tr h="270560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FS_AmbientIoT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SA2 Noted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12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Helvetica Neue" panose="02000503000000020004" pitchFamily="2" charset="0"/>
                        </a:rPr>
                        <a:t>0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12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Yes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Assume study only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882041"/>
                  </a:ext>
                </a:extLst>
              </a:tr>
              <a:tr h="322021"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FS_AIML_CN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SA2 Noted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14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Yes</a:t>
                      </a:r>
                      <a:endParaRPr lang="en-US" sz="1000" dirty="0">
                        <a:effectLst/>
                      </a:endParaRPr>
                    </a:p>
                    <a:p>
                      <a:pPr algn="ctr"/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Scope as per SA#102 submission</a:t>
                      </a:r>
                      <a:br>
                        <a:rPr lang="en-US" sz="1000" dirty="0">
                          <a:effectLst/>
                          <a:latin typeface="Helvetica" pitchFamily="2" charset="0"/>
                        </a:rPr>
                      </a:b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7501038"/>
                  </a:ext>
                </a:extLst>
              </a:tr>
              <a:tr h="322021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FS_5G_ProSe_Ph3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WT#1.1, WT#1.2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B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SA2 Noted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Helvetica Neue" panose="02000503000000020004" pitchFamily="2" charset="0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Helvetica Neue" panose="02000503000000020004" pitchFamily="2" charset="0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Helvetica Neue" panose="02000503000000020004" pitchFamily="2" charset="0"/>
                        </a:rPr>
                        <a:t>4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Yes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WT#5 is de-prioritized</a:t>
                      </a:r>
                      <a:br>
                        <a:rPr lang="en-US" sz="1000" dirty="0">
                          <a:effectLst/>
                          <a:latin typeface="Helvetica" pitchFamily="2" charset="0"/>
                        </a:rPr>
                      </a:b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388977"/>
                  </a:ext>
                </a:extLst>
              </a:tr>
              <a:tr h="322021">
                <a:tc>
                  <a:txBody>
                    <a:bodyPr/>
                    <a:lstStyle/>
                    <a:p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Total (TUs)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70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54.25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124.25</a:t>
                      </a:r>
                      <a:br>
                        <a:rPr lang="en-US" sz="1000" dirty="0">
                          <a:effectLst/>
                          <a:latin typeface="Helvetica" pitchFamily="2" charset="0"/>
                        </a:rPr>
                      </a:b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en-US" sz="1000" dirty="0">
                          <a:effectLst/>
                          <a:latin typeface="Helvetica" pitchFamily="2" charset="0"/>
                        </a:rPr>
                      </a:b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Total TU budget: 124.75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512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Average (TUs)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5.0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3.875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8.875</a:t>
                      </a:r>
                      <a:br>
                        <a:rPr lang="en-US" sz="1000" dirty="0">
                          <a:effectLst/>
                          <a:latin typeface="Helvetica" pitchFamily="2" charset="0"/>
                        </a:rPr>
                      </a:b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en-US" sz="1000" dirty="0">
                          <a:effectLst/>
                          <a:latin typeface="Helvetica" pitchFamily="2" charset="0"/>
                        </a:rPr>
                      </a:b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en-US" sz="1000">
                          <a:effectLst/>
                          <a:latin typeface="Helvetica" pitchFamily="2" charset="0"/>
                        </a:rPr>
                      </a:br>
                      <a:endParaRPr lang="en-US" sz="100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415151"/>
                  </a:ext>
                </a:extLst>
              </a:tr>
              <a:tr h="322021">
                <a:tc>
                  <a:txBody>
                    <a:bodyPr/>
                    <a:lstStyle/>
                    <a:p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Total (SIDs/WIDs)</a:t>
                      </a:r>
                      <a:endParaRPr lang="en-US" sz="100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en-US" sz="1000">
                          <a:effectLst/>
                          <a:latin typeface="Helvetica" pitchFamily="2" charset="0"/>
                        </a:rPr>
                      </a:br>
                      <a:endParaRPr lang="en-US" sz="100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en-US" sz="1000">
                          <a:effectLst/>
                          <a:latin typeface="Helvetica" pitchFamily="2" charset="0"/>
                        </a:rPr>
                      </a:br>
                      <a:endParaRPr lang="en-US" sz="100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14</a:t>
                      </a:r>
                      <a:br>
                        <a:rPr lang="en-US" sz="1000" dirty="0">
                          <a:effectLst/>
                          <a:latin typeface="Helvetica" pitchFamily="2" charset="0"/>
                        </a:rPr>
                      </a:br>
                      <a:endParaRPr lang="en-US" sz="1000" dirty="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en-US" sz="1000">
                          <a:effectLst/>
                          <a:latin typeface="Helvetica" pitchFamily="2" charset="0"/>
                        </a:rPr>
                      </a:br>
                      <a:endParaRPr lang="en-US" sz="1000">
                        <a:effectLst/>
                        <a:latin typeface="Helvetica" pitchFamily="2" charset="0"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Helvetica Neue" panose="02000503000000020004" pitchFamily="2" charset="0"/>
                        </a:rPr>
                        <a:t>SID/WID budget: 10-14</a:t>
                      </a:r>
                      <a:endParaRPr lang="en-US" sz="1000" dirty="0">
                        <a:effectLst/>
                      </a:endParaRPr>
                    </a:p>
                  </a:txBody>
                  <a:tcPr marL="5147" marR="5147" marT="5147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1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442844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4844" y="236166"/>
            <a:ext cx="8216774" cy="590931"/>
          </a:xfrm>
        </p:spPr>
        <p:txBody>
          <a:bodyPr/>
          <a:lstStyle/>
          <a:p>
            <a:r>
              <a:rPr lang="en-US" sz="3600" dirty="0"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rPr>
              <a:t>SA2 Rel-19 Apple package proposal</a:t>
            </a:r>
          </a:p>
        </p:txBody>
      </p:sp>
    </p:spTree>
    <p:extLst>
      <p:ext uri="{BB962C8B-B14F-4D97-AF65-F5344CB8AC3E}">
        <p14:creationId xmlns:p14="http://schemas.microsoft.com/office/powerpoint/2010/main" val="2171290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787" y="1549329"/>
            <a:ext cx="10114420" cy="4975841"/>
          </a:xfrm>
        </p:spPr>
        <p:txBody>
          <a:bodyPr>
            <a:normAutofit/>
          </a:bodyPr>
          <a:lstStyle/>
          <a:p>
            <a:r>
              <a:rPr lang="en-GB" sz="2000" dirty="0">
                <a:latin typeface="+mn-lt"/>
                <a:cs typeface="Arial" panose="020B0604020202020204" pitchFamily="34" charset="0"/>
              </a:rPr>
              <a:t>The proposal contains the maximum number of SIDs/WIDs and TUs that would fit the overall SA2 Rel-19 budget</a:t>
            </a:r>
          </a:p>
          <a:p>
            <a:r>
              <a:rPr lang="en-GB" sz="2000" dirty="0">
                <a:latin typeface="+mn-lt"/>
                <a:cs typeface="Arial" panose="020B0604020202020204" pitchFamily="34" charset="0"/>
              </a:rPr>
              <a:t>Items listed are no particular priority order</a:t>
            </a:r>
          </a:p>
          <a:p>
            <a:r>
              <a:rPr lang="en-GB" sz="2000" dirty="0">
                <a:latin typeface="+mn-lt"/>
                <a:cs typeface="Arial" panose="020B0604020202020204" pitchFamily="34" charset="0"/>
              </a:rPr>
              <a:t>Items already started in Q4 are not de-prioritized</a:t>
            </a:r>
          </a:p>
          <a:p>
            <a:r>
              <a:rPr lang="en-GB" sz="2000" dirty="0">
                <a:latin typeface="+mn-lt"/>
                <a:cs typeface="Arial" panose="020B0604020202020204" pitchFamily="34" charset="0"/>
              </a:rPr>
              <a:t>Items listed include topics that are of high interest to Apple, as well as items with no/limited interest but interest from other communities</a:t>
            </a:r>
          </a:p>
          <a:p>
            <a:r>
              <a:rPr lang="en-GB" sz="2000" dirty="0">
                <a:latin typeface="+mn-lt"/>
                <a:cs typeface="Arial" panose="020B0604020202020204" pitchFamily="34" charset="0"/>
              </a:rPr>
              <a:t>Where possible, the scope includes all the WTs within the SID</a:t>
            </a:r>
          </a:p>
          <a:p>
            <a:r>
              <a:rPr lang="en-US" sz="2000" dirty="0">
                <a:solidFill>
                  <a:srgbClr val="000000"/>
                </a:solidFill>
                <a:effectLst/>
                <a:latin typeface="+mn-lt"/>
              </a:rPr>
              <a:t>RVAS_ARCH should progress as TEI19</a:t>
            </a:r>
            <a:endParaRPr lang="en-US" sz="2000" dirty="0">
              <a:effectLst/>
              <a:latin typeface="+mn-lt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722" y="808486"/>
            <a:ext cx="11738113" cy="590931"/>
          </a:xfrm>
        </p:spPr>
        <p:txBody>
          <a:bodyPr/>
          <a:lstStyle/>
          <a:p>
            <a:pPr algn="ctr"/>
            <a:r>
              <a:rPr lang="en-US" sz="3600" dirty="0">
                <a:latin typeface="+mn-lt"/>
              </a:rPr>
              <a:t>Considerations</a:t>
            </a:r>
          </a:p>
        </p:txBody>
      </p:sp>
    </p:spTree>
    <p:extLst>
      <p:ext uri="{BB962C8B-B14F-4D97-AF65-F5344CB8AC3E}">
        <p14:creationId xmlns:p14="http://schemas.microsoft.com/office/powerpoint/2010/main" val="215763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79a257e-872f-4c98-9e8a-0a9c104f72cd"/>
    <ds:schemaRef ds:uri="280d8efa-eff2-4910-88d2-79ca146720c4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20855</TotalTime>
  <Words>412</Words>
  <Application>Microsoft Macintosh PowerPoint</Application>
  <PresentationFormat>Widescreen</PresentationFormat>
  <Paragraphs>138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Helvetica</vt:lpstr>
      <vt:lpstr>Helvetica Neue</vt:lpstr>
      <vt:lpstr>Qualcomm Office Regular</vt:lpstr>
      <vt:lpstr>Qualcomm Regular</vt:lpstr>
      <vt:lpstr>Times New Roman</vt:lpstr>
      <vt:lpstr>Office Theme</vt:lpstr>
      <vt:lpstr>1_Office Theme</vt:lpstr>
      <vt:lpstr>PowerPoint Presentation</vt:lpstr>
      <vt:lpstr>SA2 Rel-19 Apple package proposal</vt:lpstr>
      <vt:lpstr>Considerations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Krisztian Kiss, Apple, rev4</cp:lastModifiedBy>
  <cp:revision>648</cp:revision>
  <dcterms:created xsi:type="dcterms:W3CDTF">2010-02-05T13:52:04Z</dcterms:created>
  <dcterms:modified xsi:type="dcterms:W3CDTF">2023-12-06T23:52:37Z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